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58" r:id="rId12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4"/>
    <p:restoredTop sz="94818"/>
  </p:normalViewPr>
  <p:slideViewPr>
    <p:cSldViewPr>
      <p:cViewPr varScale="1">
        <p:scale>
          <a:sx n="91" d="100"/>
          <a:sy n="91" d="100"/>
        </p:scale>
        <p:origin x="1795" y="58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A86A4-60B0-4C24-9A82-8A306A12CD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C2114CD-0AF5-4DB2-A5FF-FC9155E80D58}">
      <dgm:prSet phldrT="[Текст]"/>
      <dgm:spPr/>
      <dgm:t>
        <a:bodyPr/>
        <a:lstStyle/>
        <a:p>
          <a:r>
            <a:rPr lang="ru-RU" dirty="0"/>
            <a:t>Декабрь 2017</a:t>
          </a:r>
        </a:p>
        <a:p>
          <a:r>
            <a:rPr lang="ru-RU" dirty="0"/>
            <a:t>8000 кг</a:t>
          </a:r>
        </a:p>
      </dgm:t>
    </dgm:pt>
    <dgm:pt modelId="{03E8A07F-DF3F-43C3-A584-3E3095363057}" type="parTrans" cxnId="{E98601CB-2AD1-4701-9580-720A1B273FC2}">
      <dgm:prSet/>
      <dgm:spPr/>
      <dgm:t>
        <a:bodyPr/>
        <a:lstStyle/>
        <a:p>
          <a:endParaRPr lang="ru-RU"/>
        </a:p>
      </dgm:t>
    </dgm:pt>
    <dgm:pt modelId="{C67AA6BE-F99E-46D7-85C4-E437C674691C}" type="sibTrans" cxnId="{E98601CB-2AD1-4701-9580-720A1B273FC2}">
      <dgm:prSet/>
      <dgm:spPr/>
      <dgm:t>
        <a:bodyPr/>
        <a:lstStyle/>
        <a:p>
          <a:endParaRPr lang="ru-RU"/>
        </a:p>
      </dgm:t>
    </dgm:pt>
    <dgm:pt modelId="{5CD81881-F2CE-4A05-9640-AE6FEBD3BED0}">
      <dgm:prSet phldrT="[Текст]"/>
      <dgm:spPr/>
      <dgm:t>
        <a:bodyPr/>
        <a:lstStyle/>
        <a:p>
          <a:r>
            <a:rPr lang="ru-RU" dirty="0"/>
            <a:t>Декабрь 2018</a:t>
          </a:r>
        </a:p>
        <a:p>
          <a:r>
            <a:rPr lang="ru-RU" dirty="0"/>
            <a:t>23 000 кг</a:t>
          </a:r>
        </a:p>
      </dgm:t>
    </dgm:pt>
    <dgm:pt modelId="{3A6F6740-1520-4091-88F2-821B5B061254}" type="parTrans" cxnId="{AD2D7B37-9D94-4D46-94CC-8124B6082570}">
      <dgm:prSet/>
      <dgm:spPr/>
      <dgm:t>
        <a:bodyPr/>
        <a:lstStyle/>
        <a:p>
          <a:endParaRPr lang="ru-RU"/>
        </a:p>
      </dgm:t>
    </dgm:pt>
    <dgm:pt modelId="{4EC86E48-010D-4DA3-871D-B4A7D2500461}" type="sibTrans" cxnId="{AD2D7B37-9D94-4D46-94CC-8124B6082570}">
      <dgm:prSet/>
      <dgm:spPr/>
      <dgm:t>
        <a:bodyPr/>
        <a:lstStyle/>
        <a:p>
          <a:endParaRPr lang="ru-RU"/>
        </a:p>
      </dgm:t>
    </dgm:pt>
    <dgm:pt modelId="{348988B0-C87E-49E2-B827-974A3B7A0545}">
      <dgm:prSet phldrT="[Текст]" custT="1"/>
      <dgm:spPr/>
      <dgm:t>
        <a:bodyPr/>
        <a:lstStyle/>
        <a:p>
          <a:r>
            <a:rPr lang="ru-RU" sz="2200" dirty="0"/>
            <a:t>Декабрь 2019</a:t>
          </a:r>
        </a:p>
        <a:p>
          <a:r>
            <a:rPr lang="ru-RU" sz="2200" dirty="0"/>
            <a:t>100 000 кг</a:t>
          </a:r>
        </a:p>
      </dgm:t>
    </dgm:pt>
    <dgm:pt modelId="{F4E92B0B-4669-4FD5-8930-A35FE066653A}" type="parTrans" cxnId="{A264DF8D-A299-4B18-8FCB-C7441787F252}">
      <dgm:prSet/>
      <dgm:spPr/>
      <dgm:t>
        <a:bodyPr/>
        <a:lstStyle/>
        <a:p>
          <a:endParaRPr lang="ru-RU"/>
        </a:p>
      </dgm:t>
    </dgm:pt>
    <dgm:pt modelId="{3DC738F2-6E47-4E72-BE36-227B2839D716}" type="sibTrans" cxnId="{A264DF8D-A299-4B18-8FCB-C7441787F252}">
      <dgm:prSet/>
      <dgm:spPr/>
      <dgm:t>
        <a:bodyPr/>
        <a:lstStyle/>
        <a:p>
          <a:endParaRPr lang="ru-RU"/>
        </a:p>
      </dgm:t>
    </dgm:pt>
    <dgm:pt modelId="{E3381E7E-36AD-4F0D-8ACE-05508A79E04D}" type="pres">
      <dgm:prSet presAssocID="{50FA86A4-60B0-4C24-9A82-8A306A12CD45}" presName="compositeShape" presStyleCnt="0">
        <dgm:presLayoutVars>
          <dgm:dir/>
          <dgm:resizeHandles/>
        </dgm:presLayoutVars>
      </dgm:prSet>
      <dgm:spPr/>
    </dgm:pt>
    <dgm:pt modelId="{B0FE55D6-AD87-4B57-B52B-13CE0E9B4494}" type="pres">
      <dgm:prSet presAssocID="{50FA86A4-60B0-4C24-9A82-8A306A12CD45}" presName="pyramid" presStyleLbl="node1" presStyleIdx="0" presStyleCnt="1"/>
      <dgm:spPr/>
    </dgm:pt>
    <dgm:pt modelId="{9955AE0D-7BEF-4CF1-A82C-78E350FC8404}" type="pres">
      <dgm:prSet presAssocID="{50FA86A4-60B0-4C24-9A82-8A306A12CD45}" presName="theList" presStyleCnt="0"/>
      <dgm:spPr/>
    </dgm:pt>
    <dgm:pt modelId="{C4B0DE03-A0F6-4B10-A389-F21AB5A7C5D0}" type="pres">
      <dgm:prSet presAssocID="{BC2114CD-0AF5-4DB2-A5FF-FC9155E80D58}" presName="aNode" presStyleLbl="fgAcc1" presStyleIdx="0" presStyleCnt="3">
        <dgm:presLayoutVars>
          <dgm:bulletEnabled val="1"/>
        </dgm:presLayoutVars>
      </dgm:prSet>
      <dgm:spPr/>
    </dgm:pt>
    <dgm:pt modelId="{A1B209B2-59EA-46B5-8930-ABB4D0D38877}" type="pres">
      <dgm:prSet presAssocID="{BC2114CD-0AF5-4DB2-A5FF-FC9155E80D58}" presName="aSpace" presStyleCnt="0"/>
      <dgm:spPr/>
    </dgm:pt>
    <dgm:pt modelId="{1AB807D1-63A9-49EA-B250-1389A8E6017D}" type="pres">
      <dgm:prSet presAssocID="{5CD81881-F2CE-4A05-9640-AE6FEBD3BED0}" presName="aNode" presStyleLbl="fgAcc1" presStyleIdx="1" presStyleCnt="3">
        <dgm:presLayoutVars>
          <dgm:bulletEnabled val="1"/>
        </dgm:presLayoutVars>
      </dgm:prSet>
      <dgm:spPr/>
    </dgm:pt>
    <dgm:pt modelId="{05C719B2-AF13-45E8-A1E9-F7E28C892F77}" type="pres">
      <dgm:prSet presAssocID="{5CD81881-F2CE-4A05-9640-AE6FEBD3BED0}" presName="aSpace" presStyleCnt="0"/>
      <dgm:spPr/>
    </dgm:pt>
    <dgm:pt modelId="{514FF44D-72CD-4497-B4EC-B71919953A3D}" type="pres">
      <dgm:prSet presAssocID="{348988B0-C87E-49E2-B827-974A3B7A0545}" presName="aNode" presStyleLbl="fgAcc1" presStyleIdx="2" presStyleCnt="3">
        <dgm:presLayoutVars>
          <dgm:bulletEnabled val="1"/>
        </dgm:presLayoutVars>
      </dgm:prSet>
      <dgm:spPr/>
    </dgm:pt>
    <dgm:pt modelId="{FF7E0E71-11C4-435C-BE63-0082CE012711}" type="pres">
      <dgm:prSet presAssocID="{348988B0-C87E-49E2-B827-974A3B7A0545}" presName="aSpace" presStyleCnt="0"/>
      <dgm:spPr/>
    </dgm:pt>
  </dgm:ptLst>
  <dgm:cxnLst>
    <dgm:cxn modelId="{AFA7F029-93AC-4F2A-973A-26ED07B76233}" type="presOf" srcId="{50FA86A4-60B0-4C24-9A82-8A306A12CD45}" destId="{E3381E7E-36AD-4F0D-8ACE-05508A79E04D}" srcOrd="0" destOrd="0" presId="urn:microsoft.com/office/officeart/2005/8/layout/pyramid2"/>
    <dgm:cxn modelId="{AD2D7B37-9D94-4D46-94CC-8124B6082570}" srcId="{50FA86A4-60B0-4C24-9A82-8A306A12CD45}" destId="{5CD81881-F2CE-4A05-9640-AE6FEBD3BED0}" srcOrd="1" destOrd="0" parTransId="{3A6F6740-1520-4091-88F2-821B5B061254}" sibTransId="{4EC86E48-010D-4DA3-871D-B4A7D2500461}"/>
    <dgm:cxn modelId="{5C377068-AC67-4E45-8355-41CEAD6645BD}" type="presOf" srcId="{348988B0-C87E-49E2-B827-974A3B7A0545}" destId="{514FF44D-72CD-4497-B4EC-B71919953A3D}" srcOrd="0" destOrd="0" presId="urn:microsoft.com/office/officeart/2005/8/layout/pyramid2"/>
    <dgm:cxn modelId="{A264DF8D-A299-4B18-8FCB-C7441787F252}" srcId="{50FA86A4-60B0-4C24-9A82-8A306A12CD45}" destId="{348988B0-C87E-49E2-B827-974A3B7A0545}" srcOrd="2" destOrd="0" parTransId="{F4E92B0B-4669-4FD5-8930-A35FE066653A}" sibTransId="{3DC738F2-6E47-4E72-BE36-227B2839D716}"/>
    <dgm:cxn modelId="{E98601CB-2AD1-4701-9580-720A1B273FC2}" srcId="{50FA86A4-60B0-4C24-9A82-8A306A12CD45}" destId="{BC2114CD-0AF5-4DB2-A5FF-FC9155E80D58}" srcOrd="0" destOrd="0" parTransId="{03E8A07F-DF3F-43C3-A584-3E3095363057}" sibTransId="{C67AA6BE-F99E-46D7-85C4-E437C674691C}"/>
    <dgm:cxn modelId="{47EC46E4-9F47-4796-A076-D01E5EE75CE9}" type="presOf" srcId="{5CD81881-F2CE-4A05-9640-AE6FEBD3BED0}" destId="{1AB807D1-63A9-49EA-B250-1389A8E6017D}" srcOrd="0" destOrd="0" presId="urn:microsoft.com/office/officeart/2005/8/layout/pyramid2"/>
    <dgm:cxn modelId="{84DE57EB-4AD2-499C-BDF5-33EBC8141A71}" type="presOf" srcId="{BC2114CD-0AF5-4DB2-A5FF-FC9155E80D58}" destId="{C4B0DE03-A0F6-4B10-A389-F21AB5A7C5D0}" srcOrd="0" destOrd="0" presId="urn:microsoft.com/office/officeart/2005/8/layout/pyramid2"/>
    <dgm:cxn modelId="{49682E5E-75D5-4C60-8CA0-5B9D98D0BDB1}" type="presParOf" srcId="{E3381E7E-36AD-4F0D-8ACE-05508A79E04D}" destId="{B0FE55D6-AD87-4B57-B52B-13CE0E9B4494}" srcOrd="0" destOrd="0" presId="urn:microsoft.com/office/officeart/2005/8/layout/pyramid2"/>
    <dgm:cxn modelId="{B1B01FC0-E14E-49A3-8A7C-2AA943FFF007}" type="presParOf" srcId="{E3381E7E-36AD-4F0D-8ACE-05508A79E04D}" destId="{9955AE0D-7BEF-4CF1-A82C-78E350FC8404}" srcOrd="1" destOrd="0" presId="urn:microsoft.com/office/officeart/2005/8/layout/pyramid2"/>
    <dgm:cxn modelId="{03A89D04-3122-48F3-89B7-77041335A0AC}" type="presParOf" srcId="{9955AE0D-7BEF-4CF1-A82C-78E350FC8404}" destId="{C4B0DE03-A0F6-4B10-A389-F21AB5A7C5D0}" srcOrd="0" destOrd="0" presId="urn:microsoft.com/office/officeart/2005/8/layout/pyramid2"/>
    <dgm:cxn modelId="{0586A67E-5FD0-41B6-ADB0-1D16D1784FF1}" type="presParOf" srcId="{9955AE0D-7BEF-4CF1-A82C-78E350FC8404}" destId="{A1B209B2-59EA-46B5-8930-ABB4D0D38877}" srcOrd="1" destOrd="0" presId="urn:microsoft.com/office/officeart/2005/8/layout/pyramid2"/>
    <dgm:cxn modelId="{896E6057-634E-45DB-952E-D3390A1DCEB2}" type="presParOf" srcId="{9955AE0D-7BEF-4CF1-A82C-78E350FC8404}" destId="{1AB807D1-63A9-49EA-B250-1389A8E6017D}" srcOrd="2" destOrd="0" presId="urn:microsoft.com/office/officeart/2005/8/layout/pyramid2"/>
    <dgm:cxn modelId="{9AB0BC0F-7287-43D0-A2D0-5E270550B841}" type="presParOf" srcId="{9955AE0D-7BEF-4CF1-A82C-78E350FC8404}" destId="{05C719B2-AF13-45E8-A1E9-F7E28C892F77}" srcOrd="3" destOrd="0" presId="urn:microsoft.com/office/officeart/2005/8/layout/pyramid2"/>
    <dgm:cxn modelId="{9A3B485B-824B-45D8-9561-2ECBF1D66D55}" type="presParOf" srcId="{9955AE0D-7BEF-4CF1-A82C-78E350FC8404}" destId="{514FF44D-72CD-4497-B4EC-B71919953A3D}" srcOrd="4" destOrd="0" presId="urn:microsoft.com/office/officeart/2005/8/layout/pyramid2"/>
    <dgm:cxn modelId="{72C81F2C-F5C7-4DEE-B9E3-21FED9AD1624}" type="presParOf" srcId="{9955AE0D-7BEF-4CF1-A82C-78E350FC8404}" destId="{FF7E0E71-11C4-435C-BE63-0082CE01271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74911-AAED-4D98-8644-82613FF7DA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D481979-7EEE-4DF9-B220-788F33C7A58A}">
      <dgm:prSet phldrT="[Текст]"/>
      <dgm:spPr/>
      <dgm:t>
        <a:bodyPr/>
        <a:lstStyle/>
        <a:p>
          <a:r>
            <a:rPr lang="en-US" dirty="0"/>
            <a:t>EAC </a:t>
          </a:r>
          <a:r>
            <a:rPr lang="ru-RU" dirty="0"/>
            <a:t>и СНГ</a:t>
          </a:r>
        </a:p>
      </dgm:t>
    </dgm:pt>
    <dgm:pt modelId="{9FBC58C1-D7A8-41CE-B7A7-3A80240DAAC9}" type="parTrans" cxnId="{3701DE4C-D2B3-45F6-83E8-16DF1D3F883D}">
      <dgm:prSet/>
      <dgm:spPr/>
      <dgm:t>
        <a:bodyPr/>
        <a:lstStyle/>
        <a:p>
          <a:endParaRPr lang="ru-RU"/>
        </a:p>
      </dgm:t>
    </dgm:pt>
    <dgm:pt modelId="{5A543C5A-C78B-413C-A192-8E9F58689563}" type="sibTrans" cxnId="{3701DE4C-D2B3-45F6-83E8-16DF1D3F883D}">
      <dgm:prSet/>
      <dgm:spPr/>
      <dgm:t>
        <a:bodyPr/>
        <a:lstStyle/>
        <a:p>
          <a:endParaRPr lang="ru-RU"/>
        </a:p>
      </dgm:t>
    </dgm:pt>
    <dgm:pt modelId="{A03548AF-D3A0-4220-8C2B-B899013AC880}">
      <dgm:prSet phldrT="[Текст]"/>
      <dgm:spPr/>
      <dgm:t>
        <a:bodyPr/>
        <a:lstStyle/>
        <a:p>
          <a:r>
            <a:rPr lang="ru-RU" dirty="0"/>
            <a:t>Китай</a:t>
          </a:r>
          <a:r>
            <a:rPr lang="en-US" dirty="0"/>
            <a:t> </a:t>
          </a:r>
          <a:r>
            <a:rPr lang="ru-RU" dirty="0"/>
            <a:t>и Ближний восток</a:t>
          </a:r>
        </a:p>
      </dgm:t>
    </dgm:pt>
    <dgm:pt modelId="{A8956C5E-FFF8-4FB1-A5D6-11B7FA958CA3}" type="parTrans" cxnId="{93E7D56A-7C81-4CF6-9924-B4AC8D66F0C5}">
      <dgm:prSet/>
      <dgm:spPr/>
      <dgm:t>
        <a:bodyPr/>
        <a:lstStyle/>
        <a:p>
          <a:endParaRPr lang="ru-RU"/>
        </a:p>
      </dgm:t>
    </dgm:pt>
    <dgm:pt modelId="{97853114-9E53-45D7-B668-DAD989AA126C}" type="sibTrans" cxnId="{93E7D56A-7C81-4CF6-9924-B4AC8D66F0C5}">
      <dgm:prSet/>
      <dgm:spPr/>
      <dgm:t>
        <a:bodyPr/>
        <a:lstStyle/>
        <a:p>
          <a:endParaRPr lang="ru-RU"/>
        </a:p>
      </dgm:t>
    </dgm:pt>
    <dgm:pt modelId="{69ED36B3-E918-4989-AF9A-6E635B85530C}">
      <dgm:prSet phldrT="[Текст]"/>
      <dgm:spPr/>
      <dgm:t>
        <a:bodyPr/>
        <a:lstStyle/>
        <a:p>
          <a:r>
            <a:rPr lang="en-US" dirty="0"/>
            <a:t>EU</a:t>
          </a:r>
          <a:endParaRPr lang="ru-RU" dirty="0"/>
        </a:p>
      </dgm:t>
    </dgm:pt>
    <dgm:pt modelId="{45200799-5483-404F-99F1-9E25D96C9B28}" type="parTrans" cxnId="{95BB8FC6-BDDF-4366-9E93-00735A3163AC}">
      <dgm:prSet/>
      <dgm:spPr/>
      <dgm:t>
        <a:bodyPr/>
        <a:lstStyle/>
        <a:p>
          <a:endParaRPr lang="ru-RU"/>
        </a:p>
      </dgm:t>
    </dgm:pt>
    <dgm:pt modelId="{1623C119-2FAC-4EF8-8ED5-D474AFEA7A6A}" type="sibTrans" cxnId="{95BB8FC6-BDDF-4366-9E93-00735A3163AC}">
      <dgm:prSet/>
      <dgm:spPr/>
      <dgm:t>
        <a:bodyPr/>
        <a:lstStyle/>
        <a:p>
          <a:endParaRPr lang="ru-RU"/>
        </a:p>
      </dgm:t>
    </dgm:pt>
    <dgm:pt modelId="{6D946FB0-998B-479C-8B6D-24785E61AFBF}" type="pres">
      <dgm:prSet presAssocID="{FC874911-AAED-4D98-8644-82613FF7DA31}" presName="arrowDiagram" presStyleCnt="0">
        <dgm:presLayoutVars>
          <dgm:chMax val="5"/>
          <dgm:dir/>
          <dgm:resizeHandles val="exact"/>
        </dgm:presLayoutVars>
      </dgm:prSet>
      <dgm:spPr/>
    </dgm:pt>
    <dgm:pt modelId="{6A1AC77C-DDC8-42A1-9911-16E3F691AB70}" type="pres">
      <dgm:prSet presAssocID="{FC874911-AAED-4D98-8644-82613FF7DA31}" presName="arrow" presStyleLbl="bgShp" presStyleIdx="0" presStyleCnt="1"/>
      <dgm:spPr/>
    </dgm:pt>
    <dgm:pt modelId="{A4082E3A-858A-46F6-95D3-D2EAD91B4EA3}" type="pres">
      <dgm:prSet presAssocID="{FC874911-AAED-4D98-8644-82613FF7DA31}" presName="arrowDiagram3" presStyleCnt="0"/>
      <dgm:spPr/>
    </dgm:pt>
    <dgm:pt modelId="{7E861664-8837-4E49-A91C-F47892186E51}" type="pres">
      <dgm:prSet presAssocID="{2D481979-7EEE-4DF9-B220-788F33C7A58A}" presName="bullet3a" presStyleLbl="node1" presStyleIdx="0" presStyleCnt="3"/>
      <dgm:spPr/>
    </dgm:pt>
    <dgm:pt modelId="{E1CF2894-4254-43E8-A127-4AEFF496C23E}" type="pres">
      <dgm:prSet presAssocID="{2D481979-7EEE-4DF9-B220-788F33C7A58A}" presName="textBox3a" presStyleLbl="revTx" presStyleIdx="0" presStyleCnt="3" custScaleX="142630" custScaleY="89900">
        <dgm:presLayoutVars>
          <dgm:bulletEnabled val="1"/>
        </dgm:presLayoutVars>
      </dgm:prSet>
      <dgm:spPr/>
    </dgm:pt>
    <dgm:pt modelId="{48C06956-289F-4091-90E4-5F93AC21A8C3}" type="pres">
      <dgm:prSet presAssocID="{A03548AF-D3A0-4220-8C2B-B899013AC880}" presName="bullet3b" presStyleLbl="node1" presStyleIdx="1" presStyleCnt="3"/>
      <dgm:spPr/>
    </dgm:pt>
    <dgm:pt modelId="{1783E622-7BFB-4D67-815F-E66CBC6384EA}" type="pres">
      <dgm:prSet presAssocID="{A03548AF-D3A0-4220-8C2B-B899013AC880}" presName="textBox3b" presStyleLbl="revTx" presStyleIdx="1" presStyleCnt="3" custScaleX="363686" custScaleY="74867" custLinFactNeighborX="92138" custLinFactNeighborY="0">
        <dgm:presLayoutVars>
          <dgm:bulletEnabled val="1"/>
        </dgm:presLayoutVars>
      </dgm:prSet>
      <dgm:spPr/>
    </dgm:pt>
    <dgm:pt modelId="{17DB25B4-9B85-4D5E-BB10-7C7C2DA9BD62}" type="pres">
      <dgm:prSet presAssocID="{69ED36B3-E918-4989-AF9A-6E635B85530C}" presName="bullet3c" presStyleLbl="node1" presStyleIdx="2" presStyleCnt="3"/>
      <dgm:spPr/>
    </dgm:pt>
    <dgm:pt modelId="{2142B5BA-9B42-4FA2-88AD-411295519029}" type="pres">
      <dgm:prSet presAssocID="{69ED36B3-E918-4989-AF9A-6E635B85530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93E7D56A-7C81-4CF6-9924-B4AC8D66F0C5}" srcId="{FC874911-AAED-4D98-8644-82613FF7DA31}" destId="{A03548AF-D3A0-4220-8C2B-B899013AC880}" srcOrd="1" destOrd="0" parTransId="{A8956C5E-FFF8-4FB1-A5D6-11B7FA958CA3}" sibTransId="{97853114-9E53-45D7-B668-DAD989AA126C}"/>
    <dgm:cxn modelId="{3701DE4C-D2B3-45F6-83E8-16DF1D3F883D}" srcId="{FC874911-AAED-4D98-8644-82613FF7DA31}" destId="{2D481979-7EEE-4DF9-B220-788F33C7A58A}" srcOrd="0" destOrd="0" parTransId="{9FBC58C1-D7A8-41CE-B7A7-3A80240DAAC9}" sibTransId="{5A543C5A-C78B-413C-A192-8E9F58689563}"/>
    <dgm:cxn modelId="{D3C5C585-274A-4D7D-A237-5DF2CA55DECA}" type="presOf" srcId="{69ED36B3-E918-4989-AF9A-6E635B85530C}" destId="{2142B5BA-9B42-4FA2-88AD-411295519029}" srcOrd="0" destOrd="0" presId="urn:microsoft.com/office/officeart/2005/8/layout/arrow2"/>
    <dgm:cxn modelId="{1A5975BF-34B2-4D75-BB40-73ED571FA31D}" type="presOf" srcId="{FC874911-AAED-4D98-8644-82613FF7DA31}" destId="{6D946FB0-998B-479C-8B6D-24785E61AFBF}" srcOrd="0" destOrd="0" presId="urn:microsoft.com/office/officeart/2005/8/layout/arrow2"/>
    <dgm:cxn modelId="{95BB8FC6-BDDF-4366-9E93-00735A3163AC}" srcId="{FC874911-AAED-4D98-8644-82613FF7DA31}" destId="{69ED36B3-E918-4989-AF9A-6E635B85530C}" srcOrd="2" destOrd="0" parTransId="{45200799-5483-404F-99F1-9E25D96C9B28}" sibTransId="{1623C119-2FAC-4EF8-8ED5-D474AFEA7A6A}"/>
    <dgm:cxn modelId="{BD8810DD-45EE-4359-B4B9-3340231A6911}" type="presOf" srcId="{2D481979-7EEE-4DF9-B220-788F33C7A58A}" destId="{E1CF2894-4254-43E8-A127-4AEFF496C23E}" srcOrd="0" destOrd="0" presId="urn:microsoft.com/office/officeart/2005/8/layout/arrow2"/>
    <dgm:cxn modelId="{B6EFE4EA-905A-4777-9A94-BCA11A1CBB23}" type="presOf" srcId="{A03548AF-D3A0-4220-8C2B-B899013AC880}" destId="{1783E622-7BFB-4D67-815F-E66CBC6384EA}" srcOrd="0" destOrd="0" presId="urn:microsoft.com/office/officeart/2005/8/layout/arrow2"/>
    <dgm:cxn modelId="{FCFD1AEE-E60A-4517-AFB9-794C1CE79470}" type="presParOf" srcId="{6D946FB0-998B-479C-8B6D-24785E61AFBF}" destId="{6A1AC77C-DDC8-42A1-9911-16E3F691AB70}" srcOrd="0" destOrd="0" presId="urn:microsoft.com/office/officeart/2005/8/layout/arrow2"/>
    <dgm:cxn modelId="{0C5CB4BF-F867-4A30-BF94-0CAE9D897085}" type="presParOf" srcId="{6D946FB0-998B-479C-8B6D-24785E61AFBF}" destId="{A4082E3A-858A-46F6-95D3-D2EAD91B4EA3}" srcOrd="1" destOrd="0" presId="urn:microsoft.com/office/officeart/2005/8/layout/arrow2"/>
    <dgm:cxn modelId="{603C8F1C-631D-4600-AC80-E5B0BE07FF2F}" type="presParOf" srcId="{A4082E3A-858A-46F6-95D3-D2EAD91B4EA3}" destId="{7E861664-8837-4E49-A91C-F47892186E51}" srcOrd="0" destOrd="0" presId="urn:microsoft.com/office/officeart/2005/8/layout/arrow2"/>
    <dgm:cxn modelId="{54965A5C-EDA2-4E40-BE74-73EF62D9FD1F}" type="presParOf" srcId="{A4082E3A-858A-46F6-95D3-D2EAD91B4EA3}" destId="{E1CF2894-4254-43E8-A127-4AEFF496C23E}" srcOrd="1" destOrd="0" presId="urn:microsoft.com/office/officeart/2005/8/layout/arrow2"/>
    <dgm:cxn modelId="{3DFA2228-0FD5-487F-9C81-FC913C69F8D6}" type="presParOf" srcId="{A4082E3A-858A-46F6-95D3-D2EAD91B4EA3}" destId="{48C06956-289F-4091-90E4-5F93AC21A8C3}" srcOrd="2" destOrd="0" presId="urn:microsoft.com/office/officeart/2005/8/layout/arrow2"/>
    <dgm:cxn modelId="{0CD4EE86-1F0C-4A2F-B477-3BC512BE7543}" type="presParOf" srcId="{A4082E3A-858A-46F6-95D3-D2EAD91B4EA3}" destId="{1783E622-7BFB-4D67-815F-E66CBC6384EA}" srcOrd="3" destOrd="0" presId="urn:microsoft.com/office/officeart/2005/8/layout/arrow2"/>
    <dgm:cxn modelId="{31FC7828-52A4-4065-9537-EEB49621C597}" type="presParOf" srcId="{A4082E3A-858A-46F6-95D3-D2EAD91B4EA3}" destId="{17DB25B4-9B85-4D5E-BB10-7C7C2DA9BD62}" srcOrd="4" destOrd="0" presId="urn:microsoft.com/office/officeart/2005/8/layout/arrow2"/>
    <dgm:cxn modelId="{FC224889-ACED-4246-91D3-56CF66A11F12}" type="presParOf" srcId="{A4082E3A-858A-46F6-95D3-D2EAD91B4EA3}" destId="{2142B5BA-9B42-4FA2-88AD-41129551902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55D6-AD87-4B57-B52B-13CE0E9B4494}">
      <dsp:nvSpPr>
        <dsp:cNvPr id="0" name=""/>
        <dsp:cNvSpPr/>
      </dsp:nvSpPr>
      <dsp:spPr>
        <a:xfrm>
          <a:off x="462430" y="0"/>
          <a:ext cx="4288362" cy="42883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DE03-A0F6-4B10-A389-F21AB5A7C5D0}">
      <dsp:nvSpPr>
        <dsp:cNvPr id="0" name=""/>
        <dsp:cNvSpPr/>
      </dsp:nvSpPr>
      <dsp:spPr>
        <a:xfrm>
          <a:off x="2606611" y="431139"/>
          <a:ext cx="2787435" cy="1015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Декабрь 2017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8000 кг</a:t>
          </a:r>
        </a:p>
      </dsp:txBody>
      <dsp:txXfrm>
        <a:off x="2656166" y="480694"/>
        <a:ext cx="2688325" cy="916025"/>
      </dsp:txXfrm>
    </dsp:sp>
    <dsp:sp modelId="{1AB807D1-63A9-49EA-B250-1389A8E6017D}">
      <dsp:nvSpPr>
        <dsp:cNvPr id="0" name=""/>
        <dsp:cNvSpPr/>
      </dsp:nvSpPr>
      <dsp:spPr>
        <a:xfrm>
          <a:off x="2606611" y="1573167"/>
          <a:ext cx="2787435" cy="1015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Декабрь 2018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23 000 кг</a:t>
          </a:r>
        </a:p>
      </dsp:txBody>
      <dsp:txXfrm>
        <a:off x="2656166" y="1622722"/>
        <a:ext cx="2688325" cy="916025"/>
      </dsp:txXfrm>
    </dsp:sp>
    <dsp:sp modelId="{514FF44D-72CD-4497-B4EC-B71919953A3D}">
      <dsp:nvSpPr>
        <dsp:cNvPr id="0" name=""/>
        <dsp:cNvSpPr/>
      </dsp:nvSpPr>
      <dsp:spPr>
        <a:xfrm>
          <a:off x="2606611" y="2715194"/>
          <a:ext cx="2787435" cy="1015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Декабрь 2019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100 000 кг</a:t>
          </a:r>
        </a:p>
      </dsp:txBody>
      <dsp:txXfrm>
        <a:off x="2656166" y="2764749"/>
        <a:ext cx="2688325" cy="916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C77C-DDC8-42A1-9911-16E3F691AB70}">
      <dsp:nvSpPr>
        <dsp:cNvPr id="0" name=""/>
        <dsp:cNvSpPr/>
      </dsp:nvSpPr>
      <dsp:spPr>
        <a:xfrm>
          <a:off x="708660" y="0"/>
          <a:ext cx="6297929" cy="39362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61664-8837-4E49-A91C-F47892186E51}">
      <dsp:nvSpPr>
        <dsp:cNvPr id="0" name=""/>
        <dsp:cNvSpPr/>
      </dsp:nvSpPr>
      <dsp:spPr>
        <a:xfrm>
          <a:off x="1508497" y="2716769"/>
          <a:ext cx="163746" cy="163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2894-4254-43E8-A127-4AEFF496C23E}">
      <dsp:nvSpPr>
        <dsp:cNvPr id="0" name=""/>
        <dsp:cNvSpPr/>
      </dsp:nvSpPr>
      <dsp:spPr>
        <a:xfrm>
          <a:off x="1277590" y="2856089"/>
          <a:ext cx="2092977" cy="102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66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EAC </a:t>
          </a:r>
          <a:r>
            <a:rPr lang="ru-RU" sz="3600" kern="1200" dirty="0"/>
            <a:t>и СНГ</a:t>
          </a:r>
        </a:p>
      </dsp:txBody>
      <dsp:txXfrm>
        <a:off x="1277590" y="2856089"/>
        <a:ext cx="2092977" cy="1022669"/>
      </dsp:txXfrm>
    </dsp:sp>
    <dsp:sp modelId="{48C06956-289F-4091-90E4-5F93AC21A8C3}">
      <dsp:nvSpPr>
        <dsp:cNvPr id="0" name=""/>
        <dsp:cNvSpPr/>
      </dsp:nvSpPr>
      <dsp:spPr>
        <a:xfrm>
          <a:off x="2953872" y="1646908"/>
          <a:ext cx="296002" cy="29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E622-7BFB-4D67-815F-E66CBC6384EA}">
      <dsp:nvSpPr>
        <dsp:cNvPr id="0" name=""/>
        <dsp:cNvSpPr/>
      </dsp:nvSpPr>
      <dsp:spPr>
        <a:xfrm>
          <a:off x="2218124" y="2063995"/>
          <a:ext cx="5497125" cy="160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46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Китай</a:t>
          </a:r>
          <a:r>
            <a:rPr lang="en-US" sz="3600" kern="1200" dirty="0"/>
            <a:t> </a:t>
          </a:r>
          <a:r>
            <a:rPr lang="ru-RU" sz="3600" kern="1200" dirty="0"/>
            <a:t>и Ближний восток</a:t>
          </a:r>
        </a:p>
      </dsp:txBody>
      <dsp:txXfrm>
        <a:off x="2218124" y="2063995"/>
        <a:ext cx="5497125" cy="1603124"/>
      </dsp:txXfrm>
    </dsp:sp>
    <dsp:sp modelId="{17DB25B4-9B85-4D5E-BB10-7C7C2DA9BD62}">
      <dsp:nvSpPr>
        <dsp:cNvPr id="0" name=""/>
        <dsp:cNvSpPr/>
      </dsp:nvSpPr>
      <dsp:spPr>
        <a:xfrm>
          <a:off x="4692100" y="995860"/>
          <a:ext cx="409365" cy="409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2B5BA-9B42-4FA2-88AD-411295519029}">
      <dsp:nvSpPr>
        <dsp:cNvPr id="0" name=""/>
        <dsp:cNvSpPr/>
      </dsp:nvSpPr>
      <dsp:spPr>
        <a:xfrm>
          <a:off x="4896783" y="1200542"/>
          <a:ext cx="1511503" cy="2735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14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EU</a:t>
          </a:r>
          <a:endParaRPr lang="ru-RU" sz="3600" kern="1200" dirty="0"/>
        </a:p>
      </dsp:txBody>
      <dsp:txXfrm>
        <a:off x="4896783" y="1200542"/>
        <a:ext cx="1511503" cy="273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9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7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3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4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8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3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0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Бартельс</a:t>
            </a:r>
            <a:r>
              <a:rPr lang="ru-RU" dirty="0"/>
              <a:t> Кирилл Львович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pic>
        <p:nvPicPr>
          <p:cNvPr id="10" name="Google Shape;89;p13">
            <a:extLst>
              <a:ext uri="{FF2B5EF4-FFF2-40B4-BE49-F238E27FC236}">
                <a16:creationId xmlns:a16="http://schemas.microsoft.com/office/drawing/2014/main" id="{6A205D70-4BE7-4BAF-9A2A-86CE7F0143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686" y="3746937"/>
            <a:ext cx="302433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10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7990631-B0CE-4894-A96C-0050C406E2DB}"/>
              </a:ext>
            </a:extLst>
          </p:cNvPr>
          <p:cNvGrpSpPr/>
          <p:nvPr/>
        </p:nvGrpSpPr>
        <p:grpSpPr>
          <a:xfrm>
            <a:off x="354558" y="2456962"/>
            <a:ext cx="7571284" cy="1039900"/>
            <a:chOff x="483622" y="5046293"/>
            <a:chExt cx="8230058" cy="1183916"/>
          </a:xfrm>
        </p:grpSpPr>
        <p:pic>
          <p:nvPicPr>
            <p:cNvPr id="34" name="Picture 2" descr="D:\мама\Загрузки\field.png">
              <a:extLst>
                <a:ext uri="{FF2B5EF4-FFF2-40B4-BE49-F238E27FC236}">
                  <a16:creationId xmlns:a16="http://schemas.microsoft.com/office/drawing/2014/main" id="{001EB05F-DCE5-4675-A310-A5B2DCC15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483622" y="5111529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5" name="Picture 3" descr="D:\мама\Загрузки\truck.png">
              <a:extLst>
                <a:ext uri="{FF2B5EF4-FFF2-40B4-BE49-F238E27FC236}">
                  <a16:creationId xmlns:a16="http://schemas.microsoft.com/office/drawing/2014/main" id="{337B1492-8086-4D17-AC6C-13CA0EB7A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1958042" y="5254971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6" name="Picture 4" descr="D:\мама\Загрузки\conveyor.png">
              <a:extLst>
                <a:ext uri="{FF2B5EF4-FFF2-40B4-BE49-F238E27FC236}">
                  <a16:creationId xmlns:a16="http://schemas.microsoft.com/office/drawing/2014/main" id="{2C98F92B-4137-4850-84C4-A62F42C37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4999010" y="5404100"/>
              <a:ext cx="682667" cy="682667"/>
            </a:xfrm>
            <a:prstGeom prst="rect">
              <a:avLst/>
            </a:prstGeom>
            <a:noFill/>
          </p:spPr>
        </p:pic>
        <p:pic>
          <p:nvPicPr>
            <p:cNvPr id="37" name="Picture 5" descr="D:\мама\Загрузки\factory.png">
              <a:extLst>
                <a:ext uri="{FF2B5EF4-FFF2-40B4-BE49-F238E27FC236}">
                  <a16:creationId xmlns:a16="http://schemas.microsoft.com/office/drawing/2014/main" id="{14A7F768-C127-4480-ABFA-B04879750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3450390" y="5046293"/>
              <a:ext cx="1040474" cy="1040474"/>
            </a:xfrm>
            <a:prstGeom prst="rect">
              <a:avLst/>
            </a:prstGeom>
            <a:noFill/>
          </p:spPr>
        </p:pic>
        <p:pic>
          <p:nvPicPr>
            <p:cNvPr id="38" name="Picture 6" descr="D:\мама\Загрузки\conveyor (1).png">
              <a:extLst>
                <a:ext uri="{FF2B5EF4-FFF2-40B4-BE49-F238E27FC236}">
                  <a16:creationId xmlns:a16="http://schemas.microsoft.com/office/drawing/2014/main" id="{A91ECD21-9E04-45FC-BF98-301D4817A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6189823" y="5111529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9" name="Picture 8" descr="D:\мама\Загрузки\cold-room.png">
              <a:extLst>
                <a:ext uri="{FF2B5EF4-FFF2-40B4-BE49-F238E27FC236}">
                  <a16:creationId xmlns:a16="http://schemas.microsoft.com/office/drawing/2014/main" id="{FB349429-DF42-43B4-862B-0FDB7B68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7673206" y="5118013"/>
              <a:ext cx="1040474" cy="1040474"/>
            </a:xfrm>
            <a:prstGeom prst="rect">
              <a:avLst/>
            </a:prstGeom>
            <a:noFill/>
          </p:spPr>
        </p:pic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A2B5F60D-2FDF-4D4C-AC42-CDBC6C353E6E}"/>
                </a:ext>
              </a:extLst>
            </p:cNvPr>
            <p:cNvCxnSpPr/>
            <p:nvPr/>
          </p:nvCxnSpPr>
          <p:spPr>
            <a:xfrm flipV="1">
              <a:off x="1497105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42ADD844-CCE8-4D68-8C3D-8C192F973BC1}"/>
                </a:ext>
              </a:extLst>
            </p:cNvPr>
            <p:cNvCxnSpPr/>
            <p:nvPr/>
          </p:nvCxnSpPr>
          <p:spPr>
            <a:xfrm flipV="1">
              <a:off x="2976283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A899BBA5-7265-4F9F-940C-1AFE91E7B610}"/>
                </a:ext>
              </a:extLst>
            </p:cNvPr>
            <p:cNvCxnSpPr/>
            <p:nvPr/>
          </p:nvCxnSpPr>
          <p:spPr>
            <a:xfrm flipV="1">
              <a:off x="4589930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52CD156A-DF1C-4167-9FB9-9D0EA544EE80}"/>
                </a:ext>
              </a:extLst>
            </p:cNvPr>
            <p:cNvCxnSpPr/>
            <p:nvPr/>
          </p:nvCxnSpPr>
          <p:spPr>
            <a:xfrm flipV="1">
              <a:off x="5701553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5C7D42F6-E4FD-4C64-87E9-D70EA10C4B77}"/>
                </a:ext>
              </a:extLst>
            </p:cNvPr>
            <p:cNvCxnSpPr/>
            <p:nvPr/>
          </p:nvCxnSpPr>
          <p:spPr>
            <a:xfrm flipV="1">
              <a:off x="7207624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BB64518-BAB9-48A5-97FE-39A529ED5E99}"/>
              </a:ext>
            </a:extLst>
          </p:cNvPr>
          <p:cNvSpPr txBox="1"/>
          <p:nvPr/>
        </p:nvSpPr>
        <p:spPr>
          <a:xfrm>
            <a:off x="286016" y="3640911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233C5B"/>
                </a:solidFill>
              </a:rPr>
              <a:t>Отбор сырья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68B945-0ED1-4159-A04D-D1CE9D579667}"/>
              </a:ext>
            </a:extLst>
          </p:cNvPr>
          <p:cNvSpPr txBox="1"/>
          <p:nvPr/>
        </p:nvSpPr>
        <p:spPr>
          <a:xfrm>
            <a:off x="1320273" y="3602240"/>
            <a:ext cx="271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Доставка сырья в спецтранспорте на</a:t>
            </a:r>
          </a:p>
          <a:p>
            <a:pPr algn="ctr"/>
            <a:r>
              <a:rPr lang="ru-RU" sz="1100" dirty="0">
                <a:solidFill>
                  <a:srgbClr val="233C5B"/>
                </a:solidFill>
              </a:rPr>
              <a:t>производство в Москве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EE02C0-4319-4721-9EBF-7C446D8B245C}"/>
              </a:ext>
            </a:extLst>
          </p:cNvPr>
          <p:cNvSpPr txBox="1"/>
          <p:nvPr/>
        </p:nvSpPr>
        <p:spPr>
          <a:xfrm>
            <a:off x="4146810" y="3649263"/>
            <a:ext cx="140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Сортировка, мойка, сушка, чистка и отделение семян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163155-F4AC-43FA-B181-0738CF19C504}"/>
              </a:ext>
            </a:extLst>
          </p:cNvPr>
          <p:cNvSpPr txBox="1"/>
          <p:nvPr/>
        </p:nvSpPr>
        <p:spPr>
          <a:xfrm>
            <a:off x="5460827" y="3637023"/>
            <a:ext cx="1403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Измельчение, пастеризация, добавление сахара и розлив в тару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E232D-BAB9-4976-86D7-55C715E6C7E3}"/>
              </a:ext>
            </a:extLst>
          </p:cNvPr>
          <p:cNvSpPr txBox="1"/>
          <p:nvPr/>
        </p:nvSpPr>
        <p:spPr>
          <a:xfrm>
            <a:off x="6864699" y="3649263"/>
            <a:ext cx="1403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Шоковая заморозка при</a:t>
            </a:r>
          </a:p>
          <a:p>
            <a:pPr algn="ctr"/>
            <a:r>
              <a:rPr lang="ru-RU" sz="1100" dirty="0">
                <a:solidFill>
                  <a:srgbClr val="343F64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-35°</a:t>
            </a:r>
            <a:r>
              <a:rPr lang="en-US" sz="1100" dirty="0">
                <a:solidFill>
                  <a:srgbClr val="343F64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C</a:t>
            </a:r>
            <a:r>
              <a:rPr lang="ru-RU" sz="1100" dirty="0">
                <a:solidFill>
                  <a:srgbClr val="233C5B"/>
                </a:solidFill>
              </a:rPr>
              <a:t> </a:t>
            </a:r>
          </a:p>
        </p:txBody>
      </p:sp>
      <p:sp>
        <p:nvSpPr>
          <p:cNvPr id="2" name="Стрелка: изогнутая вниз 1">
            <a:extLst>
              <a:ext uri="{FF2B5EF4-FFF2-40B4-BE49-F238E27FC236}">
                <a16:creationId xmlns:a16="http://schemas.microsoft.com/office/drawing/2014/main" id="{0B1F597C-F97A-4E29-BD8B-741269285FA8}"/>
              </a:ext>
            </a:extLst>
          </p:cNvPr>
          <p:cNvSpPr/>
          <p:nvPr/>
        </p:nvSpPr>
        <p:spPr>
          <a:xfrm flipH="1">
            <a:off x="755824" y="1426713"/>
            <a:ext cx="3974572" cy="9139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/>
              <a:t>Ассортимент и качество ягод для реализации в сегменте </a:t>
            </a:r>
            <a:r>
              <a:rPr lang="en-US" sz="1000" dirty="0" err="1"/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11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5735F43-D536-CD4D-9AC1-BDF4003B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776" y="1692548"/>
            <a:ext cx="5544616" cy="2447925"/>
          </a:xfrm>
        </p:spPr>
        <p:txBody>
          <a:bodyPr/>
          <a:lstStyle/>
          <a:p>
            <a:r>
              <a:rPr lang="ru-RU" dirty="0" err="1"/>
              <a:t>Бартельс</a:t>
            </a:r>
            <a:r>
              <a:rPr lang="ru-RU" dirty="0"/>
              <a:t> Кирилл Львович</a:t>
            </a:r>
          </a:p>
          <a:p>
            <a:r>
              <a:rPr lang="en-US" dirty="0"/>
              <a:t>CEO</a:t>
            </a:r>
          </a:p>
          <a:p>
            <a:r>
              <a:rPr lang="en-US" dirty="0" err="1"/>
              <a:t>Agrobar</a:t>
            </a:r>
            <a:r>
              <a:rPr lang="en-US" dirty="0"/>
              <a:t> Pro LLC</a:t>
            </a:r>
          </a:p>
          <a:p>
            <a:r>
              <a:rPr lang="en-US" dirty="0"/>
              <a:t>+7-910-400-42-14</a:t>
            </a:r>
          </a:p>
          <a:p>
            <a:r>
              <a:rPr lang="en-US" dirty="0"/>
              <a:t>Kirill.agrobar@mail.ru</a:t>
            </a:r>
            <a:endParaRPr lang="ru-RU" dirty="0"/>
          </a:p>
        </p:txBody>
      </p:sp>
      <p:pic>
        <p:nvPicPr>
          <p:cNvPr id="14" name="Google Shape;89;p13">
            <a:extLst>
              <a:ext uri="{FF2B5EF4-FFF2-40B4-BE49-F238E27FC236}">
                <a16:creationId xmlns:a16="http://schemas.microsoft.com/office/drawing/2014/main" id="{1BC064C3-2235-4E8A-A146-D52135E2D7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8232" y="1692548"/>
            <a:ext cx="302433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oogle Shape;89;p13">
            <a:extLst>
              <a:ext uri="{FF2B5EF4-FFF2-40B4-BE49-F238E27FC236}">
                <a16:creationId xmlns:a16="http://schemas.microsoft.com/office/drawing/2014/main" id="{6D5C7EB0-F510-4584-BD58-0F77AD8BC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307" y="474575"/>
            <a:ext cx="7145786" cy="41769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3">
            <a:extLst>
              <a:ext uri="{FF2B5EF4-FFF2-40B4-BE49-F238E27FC236}">
                <a16:creationId xmlns:a16="http://schemas.microsoft.com/office/drawing/2014/main" id="{DE7042C2-2271-4CEA-8242-202B503E43FB}"/>
              </a:ext>
            </a:extLst>
          </p:cNvPr>
          <p:cNvSpPr txBox="1">
            <a:spLocks/>
          </p:cNvSpPr>
          <p:nvPr/>
        </p:nvSpPr>
        <p:spPr>
          <a:xfrm>
            <a:off x="2700040" y="3924796"/>
            <a:ext cx="33843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746085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rgbClr val="343F64"/>
              </a:buClr>
              <a:buSzPts val="2880"/>
              <a:buFont typeface="Arial"/>
              <a:buNone/>
            </a:pPr>
            <a:r>
              <a:rPr lang="ru-RU" sz="2850" b="1" dirty="0">
                <a:solidFill>
                  <a:srgbClr val="343F64"/>
                </a:solidFill>
                <a:latin typeface="Florentia Med"/>
                <a:cs typeface="Segoe UI"/>
              </a:rPr>
              <a:t>НОВОЕ ИМЯ ФРУКТОВ И ЯГОД</a:t>
            </a:r>
          </a:p>
        </p:txBody>
      </p:sp>
    </p:spTree>
    <p:extLst>
      <p:ext uri="{BB962C8B-B14F-4D97-AF65-F5344CB8AC3E}">
        <p14:creationId xmlns:p14="http://schemas.microsoft.com/office/powerpoint/2010/main" val="13116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7990631-B0CE-4894-A96C-0050C406E2DB}"/>
              </a:ext>
            </a:extLst>
          </p:cNvPr>
          <p:cNvGrpSpPr/>
          <p:nvPr/>
        </p:nvGrpSpPr>
        <p:grpSpPr>
          <a:xfrm>
            <a:off x="354558" y="2456962"/>
            <a:ext cx="7571284" cy="1039900"/>
            <a:chOff x="483622" y="5046293"/>
            <a:chExt cx="8230058" cy="1183916"/>
          </a:xfrm>
        </p:grpSpPr>
        <p:pic>
          <p:nvPicPr>
            <p:cNvPr id="34" name="Picture 2" descr="D:\мама\Загрузки\field.png">
              <a:extLst>
                <a:ext uri="{FF2B5EF4-FFF2-40B4-BE49-F238E27FC236}">
                  <a16:creationId xmlns:a16="http://schemas.microsoft.com/office/drawing/2014/main" id="{001EB05F-DCE5-4675-A310-A5B2DCC15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483622" y="5111529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5" name="Picture 3" descr="D:\мама\Загрузки\truck.png">
              <a:extLst>
                <a:ext uri="{FF2B5EF4-FFF2-40B4-BE49-F238E27FC236}">
                  <a16:creationId xmlns:a16="http://schemas.microsoft.com/office/drawing/2014/main" id="{337B1492-8086-4D17-AC6C-13CA0EB7A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1958042" y="5254971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6" name="Picture 4" descr="D:\мама\Загрузки\conveyor.png">
              <a:extLst>
                <a:ext uri="{FF2B5EF4-FFF2-40B4-BE49-F238E27FC236}">
                  <a16:creationId xmlns:a16="http://schemas.microsoft.com/office/drawing/2014/main" id="{2C98F92B-4137-4850-84C4-A62F42C37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4999010" y="5404100"/>
              <a:ext cx="682667" cy="682667"/>
            </a:xfrm>
            <a:prstGeom prst="rect">
              <a:avLst/>
            </a:prstGeom>
            <a:noFill/>
          </p:spPr>
        </p:pic>
        <p:pic>
          <p:nvPicPr>
            <p:cNvPr id="37" name="Picture 5" descr="D:\мама\Загрузки\factory.png">
              <a:extLst>
                <a:ext uri="{FF2B5EF4-FFF2-40B4-BE49-F238E27FC236}">
                  <a16:creationId xmlns:a16="http://schemas.microsoft.com/office/drawing/2014/main" id="{14A7F768-C127-4480-ABFA-B04879750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3450390" y="5046293"/>
              <a:ext cx="1040474" cy="1040474"/>
            </a:xfrm>
            <a:prstGeom prst="rect">
              <a:avLst/>
            </a:prstGeom>
            <a:noFill/>
          </p:spPr>
        </p:pic>
        <p:pic>
          <p:nvPicPr>
            <p:cNvPr id="38" name="Picture 6" descr="D:\мама\Загрузки\conveyor (1).png">
              <a:extLst>
                <a:ext uri="{FF2B5EF4-FFF2-40B4-BE49-F238E27FC236}">
                  <a16:creationId xmlns:a16="http://schemas.microsoft.com/office/drawing/2014/main" id="{A91ECD21-9E04-45FC-BF98-301D4817A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6189823" y="5111529"/>
              <a:ext cx="975238" cy="975238"/>
            </a:xfrm>
            <a:prstGeom prst="rect">
              <a:avLst/>
            </a:prstGeom>
            <a:noFill/>
          </p:spPr>
        </p:pic>
        <p:pic>
          <p:nvPicPr>
            <p:cNvPr id="39" name="Picture 8" descr="D:\мама\Загрузки\cold-room.png">
              <a:extLst>
                <a:ext uri="{FF2B5EF4-FFF2-40B4-BE49-F238E27FC236}">
                  <a16:creationId xmlns:a16="http://schemas.microsoft.com/office/drawing/2014/main" id="{FB349429-DF42-43B4-862B-0FDB7B68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-50000"/>
            </a:blip>
            <a:srcRect/>
            <a:stretch>
              <a:fillRect/>
            </a:stretch>
          </p:blipFill>
          <p:spPr bwMode="auto">
            <a:xfrm>
              <a:off x="7673206" y="5118013"/>
              <a:ext cx="1040474" cy="1040474"/>
            </a:xfrm>
            <a:prstGeom prst="rect">
              <a:avLst/>
            </a:prstGeom>
            <a:noFill/>
          </p:spPr>
        </p:pic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A2B5F60D-2FDF-4D4C-AC42-CDBC6C353E6E}"/>
                </a:ext>
              </a:extLst>
            </p:cNvPr>
            <p:cNvCxnSpPr/>
            <p:nvPr/>
          </p:nvCxnSpPr>
          <p:spPr>
            <a:xfrm flipV="1">
              <a:off x="1497105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42ADD844-CCE8-4D68-8C3D-8C192F973BC1}"/>
                </a:ext>
              </a:extLst>
            </p:cNvPr>
            <p:cNvCxnSpPr/>
            <p:nvPr/>
          </p:nvCxnSpPr>
          <p:spPr>
            <a:xfrm flipV="1">
              <a:off x="2976283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A899BBA5-7265-4F9F-940C-1AFE91E7B610}"/>
                </a:ext>
              </a:extLst>
            </p:cNvPr>
            <p:cNvCxnSpPr/>
            <p:nvPr/>
          </p:nvCxnSpPr>
          <p:spPr>
            <a:xfrm flipV="1">
              <a:off x="4589930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52CD156A-DF1C-4167-9FB9-9D0EA544EE80}"/>
                </a:ext>
              </a:extLst>
            </p:cNvPr>
            <p:cNvCxnSpPr/>
            <p:nvPr/>
          </p:nvCxnSpPr>
          <p:spPr>
            <a:xfrm flipV="1">
              <a:off x="5701553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5C7D42F6-E4FD-4C64-87E9-D70EA10C4B77}"/>
                </a:ext>
              </a:extLst>
            </p:cNvPr>
            <p:cNvCxnSpPr/>
            <p:nvPr/>
          </p:nvCxnSpPr>
          <p:spPr>
            <a:xfrm flipV="1">
              <a:off x="7207624" y="5737413"/>
              <a:ext cx="430306" cy="2"/>
            </a:xfrm>
            <a:prstGeom prst="straightConnector1">
              <a:avLst/>
            </a:prstGeom>
            <a:ln w="57150">
              <a:solidFill>
                <a:srgbClr val="233C5B">
                  <a:alpha val="55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BB64518-BAB9-48A5-97FE-39A529ED5E99}"/>
              </a:ext>
            </a:extLst>
          </p:cNvPr>
          <p:cNvSpPr txBox="1"/>
          <p:nvPr/>
        </p:nvSpPr>
        <p:spPr>
          <a:xfrm>
            <a:off x="286016" y="3640911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233C5B"/>
                </a:solidFill>
              </a:rPr>
              <a:t>Отбор сырья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68B945-0ED1-4159-A04D-D1CE9D579667}"/>
              </a:ext>
            </a:extLst>
          </p:cNvPr>
          <p:cNvSpPr txBox="1"/>
          <p:nvPr/>
        </p:nvSpPr>
        <p:spPr>
          <a:xfrm>
            <a:off x="1320273" y="3602240"/>
            <a:ext cx="271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Доставка сырья в спецтранспорте на</a:t>
            </a:r>
          </a:p>
          <a:p>
            <a:pPr algn="ctr"/>
            <a:r>
              <a:rPr lang="ru-RU" sz="1100" dirty="0">
                <a:solidFill>
                  <a:srgbClr val="233C5B"/>
                </a:solidFill>
              </a:rPr>
              <a:t>производство в Москве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EE02C0-4319-4721-9EBF-7C446D8B245C}"/>
              </a:ext>
            </a:extLst>
          </p:cNvPr>
          <p:cNvSpPr txBox="1"/>
          <p:nvPr/>
        </p:nvSpPr>
        <p:spPr>
          <a:xfrm>
            <a:off x="4146810" y="3649263"/>
            <a:ext cx="140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Сортировка, мойка, сушка, чистка и отделение семян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163155-F4AC-43FA-B181-0738CF19C504}"/>
              </a:ext>
            </a:extLst>
          </p:cNvPr>
          <p:cNvSpPr txBox="1"/>
          <p:nvPr/>
        </p:nvSpPr>
        <p:spPr>
          <a:xfrm>
            <a:off x="5460827" y="3637023"/>
            <a:ext cx="1403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Измельчение, пастеризация, добавление сахара и розлив в тару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BE232D-BAB9-4976-86D7-55C715E6C7E3}"/>
              </a:ext>
            </a:extLst>
          </p:cNvPr>
          <p:cNvSpPr txBox="1"/>
          <p:nvPr/>
        </p:nvSpPr>
        <p:spPr>
          <a:xfrm>
            <a:off x="6864699" y="3649263"/>
            <a:ext cx="1403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233C5B"/>
                </a:solidFill>
              </a:rPr>
              <a:t>Шоковая заморозка при</a:t>
            </a:r>
          </a:p>
          <a:p>
            <a:pPr algn="ctr"/>
            <a:r>
              <a:rPr lang="ru-RU" sz="1100" dirty="0">
                <a:solidFill>
                  <a:srgbClr val="343F64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-35°</a:t>
            </a:r>
            <a:r>
              <a:rPr lang="en-US" sz="1100" dirty="0">
                <a:solidFill>
                  <a:srgbClr val="343F64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C</a:t>
            </a:r>
            <a:r>
              <a:rPr lang="ru-RU" sz="1100" dirty="0">
                <a:solidFill>
                  <a:srgbClr val="233C5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1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еда, объект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5C88A1A6-9001-4860-A4B1-1E102E202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0" y="1480307"/>
            <a:ext cx="4871553" cy="4140820"/>
          </a:xfrm>
          <a:prstGeom prst="rect">
            <a:avLst/>
          </a:prstGeom>
        </p:spPr>
      </p:pic>
      <p:sp>
        <p:nvSpPr>
          <p:cNvPr id="6" name="AutoShape 2" descr="Пюре Малина">
            <a:extLst>
              <a:ext uri="{FF2B5EF4-FFF2-40B4-BE49-F238E27FC236}">
                <a16:creationId xmlns:a16="http://schemas.microsoft.com/office/drawing/2014/main" id="{333DCCE5-9493-49FC-BA80-05D550FC1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290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Пюре Малина">
            <a:extLst>
              <a:ext uri="{FF2B5EF4-FFF2-40B4-BE49-F238E27FC236}">
                <a16:creationId xmlns:a16="http://schemas.microsoft.com/office/drawing/2014/main" id="{5C8F2CE4-6505-4BBB-B358-77B453F695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3060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59490-F7F5-4BE8-9550-0028E81FA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242" y="1514938"/>
            <a:ext cx="1830226" cy="1850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69B359-9B21-40D0-89A3-905AEE01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96" y="3681181"/>
            <a:ext cx="1837128" cy="18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4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 descr="C:\Users\User\Desktop\агробар\3f3ee44e9a20e23c141c093dbb539769.png">
            <a:extLst>
              <a:ext uri="{FF2B5EF4-FFF2-40B4-BE49-F238E27FC236}">
                <a16:creationId xmlns:a16="http://schemas.microsoft.com/office/drawing/2014/main" id="{F4E5BD95-D434-4CD3-8F36-380D621A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01" y="2664665"/>
            <a:ext cx="1311477" cy="8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агробар\421dbec182a904288e0046a175c9ffd1.png">
            <a:extLst>
              <a:ext uri="{FF2B5EF4-FFF2-40B4-BE49-F238E27FC236}">
                <a16:creationId xmlns:a16="http://schemas.microsoft.com/office/drawing/2014/main" id="{7C523491-5838-489E-91AF-843FF8CD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" y="4015627"/>
            <a:ext cx="1524860" cy="14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агробар\4059bda3-0c24-428c-888c-75a2483c99bb.jpg">
            <a:extLst>
              <a:ext uri="{FF2B5EF4-FFF2-40B4-BE49-F238E27FC236}">
                <a16:creationId xmlns:a16="http://schemas.microsoft.com/office/drawing/2014/main" id="{9D4C7365-03D7-4369-A763-91C58A31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7559" r="15118" b="7559"/>
          <a:stretch>
            <a:fillRect/>
          </a:stretch>
        </p:blipFill>
        <p:spPr bwMode="auto">
          <a:xfrm>
            <a:off x="5382038" y="2564850"/>
            <a:ext cx="1068561" cy="13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Олег\Desktop\logo.png">
            <a:extLst>
              <a:ext uri="{FF2B5EF4-FFF2-40B4-BE49-F238E27FC236}">
                <a16:creationId xmlns:a16="http://schemas.microsoft.com/office/drawing/2014/main" id="{DCC99478-1BF0-449B-B8EE-742A918F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1278" y="4207767"/>
            <a:ext cx="2486025" cy="6762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</p:pic>
      <p:pic>
        <p:nvPicPr>
          <p:cNvPr id="13" name="Picture 3" descr="D:\Users\Олег\Desktop\tanuki_id_03.jpg">
            <a:extLst>
              <a:ext uri="{FF2B5EF4-FFF2-40B4-BE49-F238E27FC236}">
                <a16:creationId xmlns:a16="http://schemas.microsoft.com/office/drawing/2014/main" id="{7C99ED16-0AED-468D-99E7-2D5BA6F5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53740" t="13196" r="16093" b="27858"/>
          <a:stretch>
            <a:fillRect/>
          </a:stretch>
        </p:blipFill>
        <p:spPr bwMode="auto">
          <a:xfrm>
            <a:off x="3204096" y="2664665"/>
            <a:ext cx="2360387" cy="1393377"/>
          </a:xfrm>
          <a:prstGeom prst="rect">
            <a:avLst/>
          </a:prstGeom>
          <a:noFill/>
        </p:spPr>
      </p:pic>
      <p:pic>
        <p:nvPicPr>
          <p:cNvPr id="14" name="Picture 5" descr="D:\Users\Олег\Desktop\logo (1).png">
            <a:extLst>
              <a:ext uri="{FF2B5EF4-FFF2-40B4-BE49-F238E27FC236}">
                <a16:creationId xmlns:a16="http://schemas.microsoft.com/office/drawing/2014/main" id="{E0E9C453-5CCF-46A3-8FFF-45F3147F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7465" y="1542625"/>
            <a:ext cx="2533650" cy="771525"/>
          </a:xfrm>
          <a:prstGeom prst="rect">
            <a:avLst/>
          </a:prstGeom>
          <a:noFill/>
        </p:spPr>
      </p:pic>
      <p:pic>
        <p:nvPicPr>
          <p:cNvPr id="16" name="Picture 4" descr="D:\Users\Олег\Desktop\603b4d1d1645ccaed7084b5a7e21a97e.jpg">
            <a:extLst>
              <a:ext uri="{FF2B5EF4-FFF2-40B4-BE49-F238E27FC236}">
                <a16:creationId xmlns:a16="http://schemas.microsoft.com/office/drawing/2014/main" id="{60DC01C2-CEF4-4C25-8B5F-277D42D0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678" y="1938373"/>
            <a:ext cx="1412501" cy="1412501"/>
          </a:xfrm>
          <a:prstGeom prst="rect">
            <a:avLst/>
          </a:prstGeom>
          <a:noFill/>
        </p:spPr>
      </p:pic>
      <p:pic>
        <p:nvPicPr>
          <p:cNvPr id="17" name="Picture 2" descr="C:\Users\User\Desktop\агробар\________.png">
            <a:extLst>
              <a:ext uri="{FF2B5EF4-FFF2-40B4-BE49-F238E27FC236}">
                <a16:creationId xmlns:a16="http://schemas.microsoft.com/office/drawing/2014/main" id="{349D9159-3215-4EC6-99EF-EA5822E4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34" y="3966969"/>
            <a:ext cx="1452283" cy="14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Олег\АГРОБАР\Company_29332_oxPy32CUURe0LJUibrqdzIgK.jpeg">
            <a:extLst>
              <a:ext uri="{FF2B5EF4-FFF2-40B4-BE49-F238E27FC236}">
                <a16:creationId xmlns:a16="http://schemas.microsoft.com/office/drawing/2014/main" id="{B6AC8186-919C-4AD5-93C3-157D9162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31" y="1847657"/>
            <a:ext cx="1862027" cy="18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9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6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Ассортимент и качество ягод для реализации в сегменте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0757BE4-A6A8-456F-9C7D-5B3D99368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730289"/>
              </p:ext>
            </p:extLst>
          </p:nvPr>
        </p:nvGraphicFramePr>
        <p:xfrm>
          <a:off x="1619920" y="1567154"/>
          <a:ext cx="5856478" cy="428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27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7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/>
              <a:t>Ассортимент и качество ягод для реализации в сегменте </a:t>
            </a:r>
            <a:r>
              <a:rPr lang="en-US" sz="1000" dirty="0" err="1"/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112;p15">
            <a:extLst>
              <a:ext uri="{FF2B5EF4-FFF2-40B4-BE49-F238E27FC236}">
                <a16:creationId xmlns:a16="http://schemas.microsoft.com/office/drawing/2014/main" id="{905A0602-8819-43FD-8FD3-42FD8159ED29}"/>
              </a:ext>
            </a:extLst>
          </p:cNvPr>
          <p:cNvSpPr txBox="1"/>
          <p:nvPr/>
        </p:nvSpPr>
        <p:spPr>
          <a:xfrm>
            <a:off x="355107" y="1527442"/>
            <a:ext cx="7601517" cy="15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43F64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За 2019 год по данным Федеральной Таможенной Службы и компании АГРОБАР, более трети объема производимых и импортируемых фруктовых пюре в России приходится на компанию АГРОБАР.</a:t>
            </a:r>
            <a:endParaRPr sz="1800" dirty="0">
              <a:solidFill>
                <a:srgbClr val="343F64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7" name="Picture 2" descr="D:\Users\User\Downloads\85%, копия.png">
            <a:extLst>
              <a:ext uri="{FF2B5EF4-FFF2-40B4-BE49-F238E27FC236}">
                <a16:creationId xmlns:a16="http://schemas.microsoft.com/office/drawing/2014/main" id="{7D1EBBEA-ED35-4490-A988-7CD1C7D0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6" y="1106353"/>
            <a:ext cx="5978347" cy="59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A351289-A2BA-4D75-ACDA-5FF0A9AF3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60947"/>
              </p:ext>
            </p:extLst>
          </p:nvPr>
        </p:nvGraphicFramePr>
        <p:xfrm>
          <a:off x="414338" y="1428750"/>
          <a:ext cx="7715250" cy="39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96810" y="5616164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8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383109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/>
              <a:t>Ассортимент и качество ягод для реализации в сегменте </a:t>
            </a:r>
            <a:r>
              <a:rPr lang="en-US" sz="1000" dirty="0" err="1"/>
              <a:t>HoReCa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Ассортимент и качество ягод для реализации в сегменте </a:t>
            </a:r>
            <a:r>
              <a:rPr lang="en-US" dirty="0" err="1"/>
              <a:t>HoReCa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9</a:t>
            </a:fld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8860" y="5712851"/>
            <a:ext cx="220074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Название презентации</a:t>
            </a:r>
          </a:p>
        </p:txBody>
      </p:sp>
      <p:pic>
        <p:nvPicPr>
          <p:cNvPr id="6" name="Picture 2" descr="D:\Users\Олег\Desktop\Этикетки для сайта\ЧЕРНОПЛОДНАЯ РЯБИНА.png">
            <a:extLst>
              <a:ext uri="{FF2B5EF4-FFF2-40B4-BE49-F238E27FC236}">
                <a16:creationId xmlns:a16="http://schemas.microsoft.com/office/drawing/2014/main" id="{511818AF-CFFF-4632-9FA9-A53A704C906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574" y="1836564"/>
            <a:ext cx="1049124" cy="1049733"/>
          </a:xfrm>
          <a:prstGeom prst="rect">
            <a:avLst/>
          </a:prstGeom>
          <a:noFill/>
        </p:spPr>
      </p:pic>
      <p:pic>
        <p:nvPicPr>
          <p:cNvPr id="7" name="Picture 3" descr="D:\Users\Олег\Desktop\Этикетки для сайта\КРАСНАЯ СМОРОДИНА.png">
            <a:extLst>
              <a:ext uri="{FF2B5EF4-FFF2-40B4-BE49-F238E27FC236}">
                <a16:creationId xmlns:a16="http://schemas.microsoft.com/office/drawing/2014/main" id="{1A834BDB-6617-4D11-B4C8-EB9B2B1F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82" y="1836564"/>
            <a:ext cx="1048514" cy="1048514"/>
          </a:xfrm>
          <a:prstGeom prst="rect">
            <a:avLst/>
          </a:prstGeom>
          <a:noFill/>
        </p:spPr>
      </p:pic>
      <p:pic>
        <p:nvPicPr>
          <p:cNvPr id="8" name="Picture 4" descr="D:\Users\Олег\Desktop\Этикетки для сайта\ЗЕМЛЯНИКА САДОВАЯ.png">
            <a:extLst>
              <a:ext uri="{FF2B5EF4-FFF2-40B4-BE49-F238E27FC236}">
                <a16:creationId xmlns:a16="http://schemas.microsoft.com/office/drawing/2014/main" id="{200B2E49-6373-4BF8-9247-24AD5A69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9476" y="1836564"/>
            <a:ext cx="1047295" cy="1047295"/>
          </a:xfrm>
          <a:prstGeom prst="rect">
            <a:avLst/>
          </a:prstGeom>
          <a:noFill/>
        </p:spPr>
      </p:pic>
      <p:pic>
        <p:nvPicPr>
          <p:cNvPr id="9" name="Picture 5" descr="D:\Users\Олег\Desktop\Этикетки для сайта\ЧЕРНАЯ СМОРОДИНА.png">
            <a:extLst>
              <a:ext uri="{FF2B5EF4-FFF2-40B4-BE49-F238E27FC236}">
                <a16:creationId xmlns:a16="http://schemas.microsoft.com/office/drawing/2014/main" id="{E6C6B548-10F9-4A5A-9F4B-BBFC2449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7279" y="1836564"/>
            <a:ext cx="1046076" cy="1046076"/>
          </a:xfrm>
          <a:prstGeom prst="rect">
            <a:avLst/>
          </a:prstGeom>
          <a:noFill/>
        </p:spPr>
      </p:pic>
      <p:pic>
        <p:nvPicPr>
          <p:cNvPr id="11" name="Picture 6" descr="D:\Users\Олег\Desktop\Этикетки для сайта\КРЫЖОВНИК.png">
            <a:extLst>
              <a:ext uri="{FF2B5EF4-FFF2-40B4-BE49-F238E27FC236}">
                <a16:creationId xmlns:a16="http://schemas.microsoft.com/office/drawing/2014/main" id="{8AA305EA-56B1-43F0-B978-90C47B43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405" y="3318642"/>
            <a:ext cx="1043637" cy="1043637"/>
          </a:xfrm>
          <a:prstGeom prst="rect">
            <a:avLst/>
          </a:prstGeom>
          <a:noFill/>
        </p:spPr>
      </p:pic>
      <p:pic>
        <p:nvPicPr>
          <p:cNvPr id="12" name="Picture 7" descr="D:\Users\Олег\Desktop\Этикетки для сайта\ШИПОВНИК.png">
            <a:extLst>
              <a:ext uri="{FF2B5EF4-FFF2-40B4-BE49-F238E27FC236}">
                <a16:creationId xmlns:a16="http://schemas.microsoft.com/office/drawing/2014/main" id="{A3ADC995-D1EC-4DAE-8E7C-0A6F11CC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3131" y="1836564"/>
            <a:ext cx="1052172" cy="1052172"/>
          </a:xfrm>
          <a:prstGeom prst="rect">
            <a:avLst/>
          </a:prstGeom>
          <a:noFill/>
        </p:spPr>
      </p:pic>
      <p:pic>
        <p:nvPicPr>
          <p:cNvPr id="13" name="Picture 2" descr="D:\Users\Олег\Desktop\Этикетки для сайта\КЛУБНИКА.png">
            <a:extLst>
              <a:ext uri="{FF2B5EF4-FFF2-40B4-BE49-F238E27FC236}">
                <a16:creationId xmlns:a16="http://schemas.microsoft.com/office/drawing/2014/main" id="{7B7AE6C0-CCD5-4742-808C-E7A3E61A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474" y="3333882"/>
            <a:ext cx="1046076" cy="1046076"/>
          </a:xfrm>
          <a:prstGeom prst="rect">
            <a:avLst/>
          </a:prstGeom>
          <a:noFill/>
        </p:spPr>
      </p:pic>
      <p:pic>
        <p:nvPicPr>
          <p:cNvPr id="14" name="Picture 3" descr="D:\Users\Олег\Desktop\Этикетки для сайта\КИЗИЛ.png">
            <a:extLst>
              <a:ext uri="{FF2B5EF4-FFF2-40B4-BE49-F238E27FC236}">
                <a16:creationId xmlns:a16="http://schemas.microsoft.com/office/drawing/2014/main" id="{3C057383-1EE9-4125-80A9-0ECC1E3A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6549" y="1836564"/>
            <a:ext cx="1050952" cy="1050952"/>
          </a:xfrm>
          <a:prstGeom prst="rect">
            <a:avLst/>
          </a:prstGeom>
          <a:noFill/>
        </p:spPr>
      </p:pic>
      <p:pic>
        <p:nvPicPr>
          <p:cNvPr id="16" name="Picture 4" descr="D:\Users\Олег\Desktop\Этикетки для сайта\МАЛИНА.png">
            <a:extLst>
              <a:ext uri="{FF2B5EF4-FFF2-40B4-BE49-F238E27FC236}">
                <a16:creationId xmlns:a16="http://schemas.microsoft.com/office/drawing/2014/main" id="{256B0C40-A899-4692-B6D2-92030322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8499" y="3318642"/>
            <a:ext cx="1041199" cy="1041199"/>
          </a:xfrm>
          <a:prstGeom prst="rect">
            <a:avLst/>
          </a:prstGeom>
          <a:noFill/>
        </p:spPr>
      </p:pic>
      <p:pic>
        <p:nvPicPr>
          <p:cNvPr id="18" name="Picture 6" descr="D:\Users\Олег\Desktop\Этикетки для сайта\ВИШНЯ.png">
            <a:extLst>
              <a:ext uri="{FF2B5EF4-FFF2-40B4-BE49-F238E27FC236}">
                <a16:creationId xmlns:a16="http://schemas.microsoft.com/office/drawing/2014/main" id="{C2C932D2-A783-479A-A133-4E4CDA4C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7279" y="3318642"/>
            <a:ext cx="1061925" cy="1062535"/>
          </a:xfrm>
          <a:prstGeom prst="rect">
            <a:avLst/>
          </a:prstGeom>
          <a:noFill/>
        </p:spPr>
      </p:pic>
      <p:pic>
        <p:nvPicPr>
          <p:cNvPr id="19" name="Picture 7" descr="D:\Users\Олег\Desktop\Этикетки для сайта\ЕЖЕВИКА1.png">
            <a:extLst>
              <a:ext uri="{FF2B5EF4-FFF2-40B4-BE49-F238E27FC236}">
                <a16:creationId xmlns:a16="http://schemas.microsoft.com/office/drawing/2014/main" id="{D6C467DD-37AA-466B-9223-DDEEC32D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73006" y="3326602"/>
            <a:ext cx="1048514" cy="1049124"/>
          </a:xfrm>
          <a:prstGeom prst="rect">
            <a:avLst/>
          </a:prstGeom>
          <a:noFill/>
        </p:spPr>
      </p:pic>
      <p:pic>
        <p:nvPicPr>
          <p:cNvPr id="20" name="Picture 4" descr="C:\Users\User\Desktop\агробар\Пюре\Этикетки для сайта\ОБЛЕПИХА.png">
            <a:extLst>
              <a:ext uri="{FF2B5EF4-FFF2-40B4-BE49-F238E27FC236}">
                <a16:creationId xmlns:a16="http://schemas.microsoft.com/office/drawing/2014/main" id="{2BC89468-4FA5-4C3C-BA94-9762B4BA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84" y="3283013"/>
            <a:ext cx="1174437" cy="11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49275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4103</TotalTime>
  <Words>349</Words>
  <Application>Microsoft Office PowerPoint</Application>
  <PresentationFormat>Произвольный</PresentationFormat>
  <Paragraphs>74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Florentia Med</vt:lpstr>
      <vt:lpstr>Segoe UI</vt:lpstr>
      <vt:lpstr>Wf17_presentation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Ассортимент и качество ягод для реализации в сегменте HoReCa</vt:lpstr>
      <vt:lpstr>Благодарю за внимание! Вопросы?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KIRILL Bartels</cp:lastModifiedBy>
  <cp:revision>36</cp:revision>
  <cp:lastPrinted>2017-09-01T08:27:00Z</cp:lastPrinted>
  <dcterms:created xsi:type="dcterms:W3CDTF">2017-08-31T15:35:35Z</dcterms:created>
  <dcterms:modified xsi:type="dcterms:W3CDTF">2020-02-26T18:14:34Z</dcterms:modified>
  <cp:category/>
</cp:coreProperties>
</file>